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61" r:id="rId6"/>
    <p:sldId id="260" r:id="rId7"/>
    <p:sldId id="262" r:id="rId8"/>
    <p:sldId id="259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84233" autoAdjust="0"/>
  </p:normalViewPr>
  <p:slideViewPr>
    <p:cSldViewPr snapToGrid="0">
      <p:cViewPr varScale="1">
        <p:scale>
          <a:sx n="134" d="100"/>
          <a:sy n="134" d="100"/>
        </p:scale>
        <p:origin x="61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EED61-EA8D-4354-8E95-2133361CAB84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858F0-7C4C-404B-9000-BDA8C2995D51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52089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Valentin</a:t>
            </a:r>
            <a:endParaRPr lang="en-DE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858F0-7C4C-404B-9000-BDA8C2995D51}" type="slidenum">
              <a:rPr lang="en-DE" smtClean="0"/>
              <a:t>1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579648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A9B76-DE1D-3F73-5B96-D813E110B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C4FE26-5409-EC3D-0CE3-F9F6D6D8CD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F8A1EF-8A11-F399-81DA-E157CB8151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8712C1-40EB-03BB-F416-E5B831C509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858F0-7C4C-404B-9000-BDA8C2995D51}" type="slidenum">
              <a:rPr lang="en-DE" smtClean="0"/>
              <a:t>10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93356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Valentin</a:t>
            </a:r>
            <a:endParaRPr lang="en-DE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858F0-7C4C-404B-9000-BDA8C2995D51}" type="slidenum">
              <a:rPr lang="en-DE" smtClean="0"/>
              <a:t>2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303661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Recherche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858F0-7C4C-404B-9000-BDA8C2995D51}" type="slidenum">
              <a:rPr lang="en-DE" smtClean="0"/>
              <a:t>3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94324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1CF89-D341-560F-5D98-70B583F18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7F70DB-0F98-A034-34E6-1B1EB5DB67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B62977-EEE7-4450-2A2F-B87278FF4F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Recherche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3DB177-8DED-0A72-AE18-2BB1AB213B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858F0-7C4C-404B-9000-BDA8C2995D51}" type="slidenum">
              <a:rPr lang="en-DE" smtClean="0"/>
              <a:t>4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56122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Kaspar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858F0-7C4C-404B-9000-BDA8C2995D51}" type="slidenum">
              <a:rPr lang="en-DE" smtClean="0"/>
              <a:t>5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79642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Valentin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858F0-7C4C-404B-9000-BDA8C2995D51}" type="slidenum">
              <a:rPr lang="en-DE" smtClean="0"/>
              <a:t>6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59787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kaspar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858F0-7C4C-404B-9000-BDA8C2995D51}" type="slidenum">
              <a:rPr lang="en-DE" smtClean="0"/>
              <a:t>7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31654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Ilija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858F0-7C4C-404B-9000-BDA8C2995D51}" type="slidenum">
              <a:rPr lang="en-DE" smtClean="0"/>
              <a:t>8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366972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84AAFC-82A9-E651-7189-55B8DBCC3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87987F-7551-1EEE-7FB0-1F77D11B58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D59171-D7CD-2B5B-376C-12B4287966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Ilija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89346-1E77-D9A4-9F8E-AA87616090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858F0-7C4C-404B-9000-BDA8C2995D51}" type="slidenum">
              <a:rPr lang="en-DE" smtClean="0"/>
              <a:t>9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09967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78518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21358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45885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519799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8319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078284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05160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73128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20732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906037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19456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CD37017F-8AF9-45D3-947F-F445EB42B66D}" type="datetimeFigureOut">
              <a:rPr lang="en-DE" smtClean="0"/>
              <a:t>24/02/2025</a:t>
            </a:fld>
            <a:endParaRPr lang="en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87F4D726-CFF7-456A-8A00-BBC6FC2BA99D}" type="slidenum">
              <a:rPr lang="en-DE" smtClean="0"/>
              <a:t>‹#›</a:t>
            </a:fld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0413610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9.png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12" Type="http://schemas.openxmlformats.org/officeDocument/2006/relationships/image" Target="../media/image8.png"/><Relationship Id="rId17" Type="http://schemas.openxmlformats.org/officeDocument/2006/relationships/image" Target="../media/image13.png"/><Relationship Id="rId2" Type="http://schemas.microsoft.com/office/2007/relationships/media" Target="../media/media1.mp4"/><Relationship Id="rId16" Type="http://schemas.openxmlformats.org/officeDocument/2006/relationships/image" Target="../media/image12.png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6.xml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video" Target="../media/media2.mp4"/><Relationship Id="rId9" Type="http://schemas.openxmlformats.org/officeDocument/2006/relationships/image" Target="../media/image5.png"/><Relationship Id="rId1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verbindungstechnik-primarschule.ch/wp-content/uploads/sites/112/2020/02/Klettverschluss-Druckvorlage.pdf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kindernetz.de/wissen/die-klette-100.html" TargetMode="External"/><Relationship Id="rId12" Type="http://schemas.openxmlformats.org/officeDocument/2006/relationships/hyperlink" Target="https://png.pngtree.com/png-clipart/20231107/original/pngtree-inflorescence-of-greater-burdock-on-white-background-botany-photo-png-image_13516512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hyperlink" Target="https://www.thingiverse.com/thing:12798" TargetMode="External"/><Relationship Id="rId5" Type="http://schemas.openxmlformats.org/officeDocument/2006/relationships/image" Target="../media/image15.png"/><Relationship Id="rId10" Type="http://schemas.openxmlformats.org/officeDocument/2006/relationships/hyperlink" Target="https://de.wikipedia.org/wiki/Kletten" TargetMode="External"/><Relationship Id="rId4" Type="http://schemas.microsoft.com/office/2007/relationships/hdphoto" Target="../media/hdphoto1.wdp"/><Relationship Id="rId9" Type="http://schemas.openxmlformats.org/officeDocument/2006/relationships/hyperlink" Target="https://www.biokon.de/der-klettverschluss-als-klassiker-der-bionik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C837B-7128-4745-CA34-27D6A579B3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noProof="0" dirty="0"/>
              <a:t>Klettverschluss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212ED5-2932-9A51-A71B-0CBB8B0EEA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noProof="0" dirty="0"/>
              <a:t>Zwischenpräsentation</a:t>
            </a:r>
          </a:p>
        </p:txBody>
      </p:sp>
      <p:pic>
        <p:nvPicPr>
          <p:cNvPr id="5" name="Picture 4" descr="A purple flower on a plant&#10;&#10;AI-generated content may be incorrect.">
            <a:extLst>
              <a:ext uri="{FF2B5EF4-FFF2-40B4-BE49-F238E27FC236}">
                <a16:creationId xmlns:a16="http://schemas.microsoft.com/office/drawing/2014/main" id="{5A39B16C-ED33-F569-10BE-BCF9E8ADB8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5" b="98188" l="8000" r="90000">
                        <a14:foregroundMark x1="9500" y1="75693" x2="8083" y2="81237"/>
                        <a14:foregroundMark x1="8417" y1="75053" x2="9500" y2="80064"/>
                        <a14:foregroundMark x1="14250" y1="92644" x2="15083" y2="98188"/>
                        <a14:backgroundMark x1="60750" y1="77932" x2="64000" y2="80917"/>
                        <a14:backgroundMark x1="35000" y1="81343" x2="35583" y2="81343"/>
                        <a14:backgroundMark x1="40500" y1="75906" x2="40500" y2="75906"/>
                        <a14:backgroundMark x1="41583" y1="74520" x2="42250" y2="75160"/>
                        <a14:backgroundMark x1="38583" y1="80277" x2="38583" y2="80277"/>
                        <a14:backgroundMark x1="80500" y1="47015" x2="80500" y2="47015"/>
                        <a14:backgroundMark x1="80333" y1="47335" x2="80917" y2="47335"/>
                        <a14:backgroundMark x1="79917" y1="44456" x2="80000" y2="45416"/>
                        <a14:backgroundMark x1="79833" y1="42111" x2="80000" y2="44136"/>
                        <a14:backgroundMark x1="80000" y1="40725" x2="81583" y2="47335"/>
                        <a14:backgroundMark x1="81833" y1="42857" x2="85083" y2="47335"/>
                        <a14:backgroundMark x1="88333" y1="43177" x2="86167" y2="46908"/>
                        <a14:backgroundMark x1="86833" y1="43284" x2="91667" y2="44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21050"/>
            <a:ext cx="4524883" cy="353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9452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3EDA6-9860-C131-018F-54029B916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urple flower on a plant&#10;&#10;AI-generated content may be incorrect.">
            <a:extLst>
              <a:ext uri="{FF2B5EF4-FFF2-40B4-BE49-F238E27FC236}">
                <a16:creationId xmlns:a16="http://schemas.microsoft.com/office/drawing/2014/main" id="{4E421235-E765-E428-72FE-1E5CF9E969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5" b="98188" l="8000" r="90000">
                        <a14:foregroundMark x1="9500" y1="75693" x2="8083" y2="81237"/>
                        <a14:foregroundMark x1="8417" y1="75053" x2="9500" y2="80064"/>
                        <a14:foregroundMark x1="14250" y1="92644" x2="15083" y2="98188"/>
                        <a14:backgroundMark x1="60750" y1="77932" x2="64000" y2="80917"/>
                        <a14:backgroundMark x1="35000" y1="81343" x2="35583" y2="81343"/>
                        <a14:backgroundMark x1="40500" y1="75906" x2="40500" y2="75906"/>
                        <a14:backgroundMark x1="41583" y1="74520" x2="42250" y2="75160"/>
                        <a14:backgroundMark x1="38583" y1="80277" x2="38583" y2="80277"/>
                        <a14:backgroundMark x1="80500" y1="47015" x2="80500" y2="47015"/>
                        <a14:backgroundMark x1="80333" y1="47335" x2="80917" y2="47335"/>
                        <a14:backgroundMark x1="79917" y1="44456" x2="80000" y2="45416"/>
                        <a14:backgroundMark x1="79833" y1="42111" x2="80000" y2="44136"/>
                        <a14:backgroundMark x1="80000" y1="40725" x2="81583" y2="47335"/>
                        <a14:backgroundMark x1="81833" y1="42857" x2="85083" y2="47335"/>
                        <a14:backgroundMark x1="88333" y1="43177" x2="86167" y2="46908"/>
                        <a14:backgroundMark x1="86833" y1="43284" x2="91667" y2="44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22" y="6636666"/>
            <a:ext cx="283156" cy="2213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02D82F-640D-C8EB-9B9B-D39F609B9A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979443"/>
            <a:ext cx="9144000" cy="1788319"/>
          </a:xfrm>
          <a:solidFill>
            <a:srgbClr val="000000">
              <a:alpha val="85098"/>
            </a:srgbClr>
          </a:solidFill>
          <a:effectLst>
            <a:softEdge rad="317500"/>
          </a:effectLst>
        </p:spPr>
        <p:txBody>
          <a:bodyPr/>
          <a:lstStyle/>
          <a:p>
            <a:r>
              <a:rPr lang="de-DE" b="1" noProof="0" dirty="0"/>
              <a:t>Danke für eure Aufmerksamkeit!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5D8A11-2DF0-EAF7-F031-509F9B7810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9294" y="8767762"/>
            <a:ext cx="2050256" cy="441325"/>
          </a:xfrm>
          <a:solidFill>
            <a:srgbClr val="000000">
              <a:alpha val="85098"/>
            </a:srgbClr>
          </a:solidFill>
          <a:effectLst>
            <a:softEdge rad="63500"/>
          </a:effectLst>
        </p:spPr>
        <p:txBody>
          <a:bodyPr/>
          <a:lstStyle/>
          <a:p>
            <a:r>
              <a:rPr lang="de-DE" noProof="0" dirty="0"/>
              <a:t>Noch Fragen?</a:t>
            </a:r>
          </a:p>
        </p:txBody>
      </p:sp>
    </p:spTree>
    <p:extLst>
      <p:ext uri="{BB962C8B-B14F-4D97-AF65-F5344CB8AC3E}">
        <p14:creationId xmlns:p14="http://schemas.microsoft.com/office/powerpoint/2010/main" val="40631906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5BC0DE-3149-DBA4-EF42-A78561CFD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3904D-9EBE-08B3-3E32-A033BC531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850" y="260350"/>
            <a:ext cx="9144000" cy="1022350"/>
          </a:xfrm>
        </p:spPr>
        <p:txBody>
          <a:bodyPr/>
          <a:lstStyle/>
          <a:p>
            <a:pPr algn="l"/>
            <a:r>
              <a:rPr lang="de-DE" b="1" noProof="0" dirty="0"/>
              <a:t>Agenda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DCE46C-12C0-E49D-2909-CDCF476E48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0850" y="1417638"/>
            <a:ext cx="9144000" cy="1903412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Wie weit sind wir gekommen?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Recherche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Versuche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Was steht als nächstes an?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Quellen?</a:t>
            </a:r>
          </a:p>
        </p:txBody>
      </p:sp>
      <p:pic>
        <p:nvPicPr>
          <p:cNvPr id="5" name="Picture 4" descr="A purple flower on a plant&#10;&#10;AI-generated content may be incorrect.">
            <a:extLst>
              <a:ext uri="{FF2B5EF4-FFF2-40B4-BE49-F238E27FC236}">
                <a16:creationId xmlns:a16="http://schemas.microsoft.com/office/drawing/2014/main" id="{A4D32A68-F8A5-9571-378C-89DA689C3A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5" b="98188" l="8000" r="90000">
                        <a14:foregroundMark x1="9500" y1="75693" x2="8083" y2="81237"/>
                        <a14:foregroundMark x1="8417" y1="75053" x2="9500" y2="80064"/>
                        <a14:foregroundMark x1="14250" y1="92644" x2="15083" y2="98188"/>
                        <a14:backgroundMark x1="60750" y1="77932" x2="64000" y2="80917"/>
                        <a14:backgroundMark x1="35000" y1="81343" x2="35583" y2="81343"/>
                        <a14:backgroundMark x1="40500" y1="75906" x2="40500" y2="75906"/>
                        <a14:backgroundMark x1="41583" y1="74520" x2="42250" y2="75160"/>
                        <a14:backgroundMark x1="38583" y1="80277" x2="38583" y2="80277"/>
                        <a14:backgroundMark x1="80500" y1="47015" x2="80500" y2="47015"/>
                        <a14:backgroundMark x1="80333" y1="47335" x2="80917" y2="47335"/>
                        <a14:backgroundMark x1="79917" y1="44456" x2="80000" y2="45416"/>
                        <a14:backgroundMark x1="79833" y1="42111" x2="80000" y2="44136"/>
                        <a14:backgroundMark x1="80000" y1="40725" x2="81583" y2="47335"/>
                        <a14:backgroundMark x1="81833" y1="42857" x2="85083" y2="47335"/>
                        <a14:backgroundMark x1="88333" y1="43177" x2="86167" y2="46908"/>
                        <a14:backgroundMark x1="86833" y1="43284" x2="91667" y2="44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64500" y="3618970"/>
            <a:ext cx="4127500" cy="322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1971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2CA92-5D56-76CD-A137-D7E76C58F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507-5761-420F-435F-7060610D19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850" y="260350"/>
            <a:ext cx="9144000" cy="1022350"/>
          </a:xfrm>
        </p:spPr>
        <p:txBody>
          <a:bodyPr/>
          <a:lstStyle/>
          <a:p>
            <a:pPr algn="l"/>
            <a:r>
              <a:rPr lang="de-DE" b="1" noProof="0" dirty="0"/>
              <a:t>Aktueller Stand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9EBA10-A753-A8CB-B4BD-9175049C9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0849" y="1417638"/>
            <a:ext cx="10529095" cy="2697162"/>
          </a:xfrm>
        </p:spPr>
        <p:txBody>
          <a:bodyPr>
            <a:normAutofit/>
          </a:bodyPr>
          <a:lstStyle/>
          <a:p>
            <a:pPr algn="l"/>
            <a:r>
              <a:rPr lang="de-DE" sz="5400" noProof="0" dirty="0"/>
              <a:t>Klettfrucht: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Anwenden von elastischen Widerhaken an der Frucht für reversible Bindung an Tiere (</a:t>
            </a:r>
            <a:r>
              <a:rPr lang="de-DE" noProof="0" dirty="0" err="1"/>
              <a:t>Epizoochorie</a:t>
            </a:r>
            <a:r>
              <a:rPr lang="de-DE" noProof="0" dirty="0"/>
              <a:t>)</a:t>
            </a:r>
          </a:p>
          <a:p>
            <a:pPr algn="l"/>
            <a:r>
              <a:rPr lang="de-DE" noProof="0" dirty="0"/>
              <a:t>	→ effektiver und kostengünstiger Transport von Samen über Distanzen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Bsp.: Stechapfel, Nelkenwurz, Große Klette</a:t>
            </a:r>
          </a:p>
        </p:txBody>
      </p:sp>
      <p:pic>
        <p:nvPicPr>
          <p:cNvPr id="5" name="Picture 4" descr="A purple flower on a plant&#10;&#10;AI-generated content may be incorrect.">
            <a:extLst>
              <a:ext uri="{FF2B5EF4-FFF2-40B4-BE49-F238E27FC236}">
                <a16:creationId xmlns:a16="http://schemas.microsoft.com/office/drawing/2014/main" id="{09174EE9-6E09-25F7-14DE-2FDDC738DA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5" b="98188" l="8000" r="90000">
                        <a14:foregroundMark x1="9500" y1="75693" x2="8083" y2="81237"/>
                        <a14:foregroundMark x1="8417" y1="75053" x2="9500" y2="80064"/>
                        <a14:foregroundMark x1="14250" y1="92644" x2="15083" y2="98188"/>
                        <a14:backgroundMark x1="60750" y1="77932" x2="64000" y2="80917"/>
                        <a14:backgroundMark x1="35000" y1="81343" x2="35583" y2="81343"/>
                        <a14:backgroundMark x1="40500" y1="75906" x2="40500" y2="75906"/>
                        <a14:backgroundMark x1="41583" y1="74520" x2="42250" y2="75160"/>
                        <a14:backgroundMark x1="38583" y1="80277" x2="38583" y2="80277"/>
                        <a14:backgroundMark x1="80500" y1="47015" x2="80500" y2="47015"/>
                        <a14:backgroundMark x1="80333" y1="47335" x2="80917" y2="47335"/>
                        <a14:backgroundMark x1="79917" y1="44456" x2="80000" y2="45416"/>
                        <a14:backgroundMark x1="79833" y1="42111" x2="80000" y2="44136"/>
                        <a14:backgroundMark x1="80000" y1="40725" x2="81583" y2="47335"/>
                        <a14:backgroundMark x1="81833" y1="42857" x2="85083" y2="47335"/>
                        <a14:backgroundMark x1="88333" y1="43177" x2="86167" y2="46908"/>
                        <a14:backgroundMark x1="86833" y1="43284" x2="91667" y2="44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36585" flipH="1">
            <a:off x="4174337" y="4365392"/>
            <a:ext cx="3843328" cy="300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6894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19BF2-D19A-AAFE-DC0C-A5F835B0D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urple flower on a plant&#10;&#10;AI-generated content may be incorrect.">
            <a:extLst>
              <a:ext uri="{FF2B5EF4-FFF2-40B4-BE49-F238E27FC236}">
                <a16:creationId xmlns:a16="http://schemas.microsoft.com/office/drawing/2014/main" id="{3E60B7D0-A4FE-BA60-E8CF-C715A05177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5" b="98188" l="8000" r="90000">
                        <a14:foregroundMark x1="9500" y1="75693" x2="8083" y2="81237"/>
                        <a14:foregroundMark x1="8417" y1="75053" x2="9500" y2="80064"/>
                        <a14:foregroundMark x1="14250" y1="92644" x2="15083" y2="98188"/>
                        <a14:backgroundMark x1="60750" y1="77932" x2="64000" y2="80917"/>
                        <a14:backgroundMark x1="35000" y1="81343" x2="35583" y2="81343"/>
                        <a14:backgroundMark x1="40500" y1="75906" x2="40500" y2="75906"/>
                        <a14:backgroundMark x1="41583" y1="74520" x2="42250" y2="75160"/>
                        <a14:backgroundMark x1="38583" y1="80277" x2="38583" y2="80277"/>
                        <a14:backgroundMark x1="80500" y1="47015" x2="80500" y2="47015"/>
                        <a14:backgroundMark x1="80333" y1="47335" x2="80917" y2="47335"/>
                        <a14:backgroundMark x1="79917" y1="44456" x2="80000" y2="45416"/>
                        <a14:backgroundMark x1="79833" y1="42111" x2="80000" y2="44136"/>
                        <a14:backgroundMark x1="80000" y1="40725" x2="81583" y2="47335"/>
                        <a14:backgroundMark x1="81833" y1="42857" x2="85083" y2="47335"/>
                        <a14:backgroundMark x1="88333" y1="43177" x2="86167" y2="46908"/>
                        <a14:backgroundMark x1="86833" y1="43284" x2="91667" y2="44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36585" flipH="1">
            <a:off x="9055832" y="4018554"/>
            <a:ext cx="4261106" cy="33307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B956EE-1F37-4ECF-F76E-DA29165680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850" y="260350"/>
            <a:ext cx="9144000" cy="1022350"/>
          </a:xfrm>
        </p:spPr>
        <p:txBody>
          <a:bodyPr/>
          <a:lstStyle/>
          <a:p>
            <a:pPr algn="l"/>
            <a:r>
              <a:rPr lang="de-DE" b="1" noProof="0" dirty="0"/>
              <a:t>Aktueller Stand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07471C-9F12-51E6-7FB8-878B7B83AA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0849" y="1417637"/>
            <a:ext cx="11107739" cy="4054475"/>
          </a:xfrm>
        </p:spPr>
        <p:txBody>
          <a:bodyPr>
            <a:normAutofit/>
          </a:bodyPr>
          <a:lstStyle/>
          <a:p>
            <a:pPr algn="l"/>
            <a:r>
              <a:rPr lang="de-DE" sz="5400" noProof="0" dirty="0"/>
              <a:t>Klettverschluss: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Erfindung durch Georges de </a:t>
            </a:r>
            <a:r>
              <a:rPr lang="de-DE" noProof="0" dirty="0" err="1"/>
              <a:t>Mestral</a:t>
            </a:r>
            <a:endParaRPr lang="de-DE" noProof="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Billiger, fester und reversibler Verschluss, gut geeignet für alltäglichen Nutzen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Ursprünglich zwei Streifen: Schlaufen und Haken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Heutzutage: Pilzkopf mit höherer Festigkeit, geeignet für hohe Zugkräfte und andere Bestandmaterialen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Zwei Arten von Kraftbelastbarkeit: lotrechte und scherende Zugkräfte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Life-</a:t>
            </a:r>
            <a:r>
              <a:rPr lang="de-DE" noProof="0" dirty="0" err="1"/>
              <a:t>cycle</a:t>
            </a:r>
            <a:r>
              <a:rPr lang="de-DE" noProof="0" dirty="0"/>
              <a:t>: hoch für Alltag, niedrig für Technik</a:t>
            </a:r>
          </a:p>
        </p:txBody>
      </p:sp>
    </p:spTree>
    <p:extLst>
      <p:ext uri="{BB962C8B-B14F-4D97-AF65-F5344CB8AC3E}">
        <p14:creationId xmlns:p14="http://schemas.microsoft.com/office/powerpoint/2010/main" val="39563446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AE8E2-9C19-858D-7AE2-BA67070F0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urple flower on a plant&#10;&#10;AI-generated content may be incorrect.">
            <a:extLst>
              <a:ext uri="{FF2B5EF4-FFF2-40B4-BE49-F238E27FC236}">
                <a16:creationId xmlns:a16="http://schemas.microsoft.com/office/drawing/2014/main" id="{0297E962-8B65-9F95-2862-758B2385F7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5" b="98188" l="8000" r="90000">
                        <a14:foregroundMark x1="9500" y1="75693" x2="8083" y2="81237"/>
                        <a14:foregroundMark x1="8417" y1="75053" x2="9500" y2="80064"/>
                        <a14:foregroundMark x1="14250" y1="92644" x2="15083" y2="98188"/>
                        <a14:backgroundMark x1="60750" y1="77932" x2="64000" y2="80917"/>
                        <a14:backgroundMark x1="35000" y1="81343" x2="35583" y2="81343"/>
                        <a14:backgroundMark x1="40500" y1="75906" x2="40500" y2="75906"/>
                        <a14:backgroundMark x1="41583" y1="74520" x2="42250" y2="75160"/>
                        <a14:backgroundMark x1="38583" y1="80277" x2="38583" y2="80277"/>
                        <a14:backgroundMark x1="80500" y1="47015" x2="80500" y2="47015"/>
                        <a14:backgroundMark x1="80333" y1="47335" x2="80917" y2="47335"/>
                        <a14:backgroundMark x1="79917" y1="44456" x2="80000" y2="45416"/>
                        <a14:backgroundMark x1="79833" y1="42111" x2="80000" y2="44136"/>
                        <a14:backgroundMark x1="80000" y1="40725" x2="81583" y2="47335"/>
                        <a14:backgroundMark x1="81833" y1="42857" x2="85083" y2="47335"/>
                        <a14:backgroundMark x1="88333" y1="43177" x2="86167" y2="46908"/>
                        <a14:backgroundMark x1="86833" y1="43284" x2="91667" y2="44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2935610" cy="22946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A581F0-2536-DF9C-500D-D566393F2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850" y="260350"/>
            <a:ext cx="9144000" cy="1022350"/>
          </a:xfrm>
          <a:solidFill>
            <a:srgbClr val="000000">
              <a:alpha val="85098"/>
            </a:srgbClr>
          </a:solidFill>
          <a:effectLst>
            <a:softEdge rad="127000"/>
          </a:effectLst>
        </p:spPr>
        <p:txBody>
          <a:bodyPr/>
          <a:lstStyle/>
          <a:p>
            <a:pPr algn="l"/>
            <a:r>
              <a:rPr lang="de-DE" b="1" noProof="0" dirty="0"/>
              <a:t>Aktueller Stand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61225-DD1C-4034-BE99-DE0FBC9B1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4505" y="1281478"/>
            <a:ext cx="2935610" cy="417512"/>
          </a:xfrm>
          <a:solidFill>
            <a:srgbClr val="000000">
              <a:alpha val="85098"/>
            </a:srgbClr>
          </a:solidFill>
          <a:effectLst>
            <a:softEdge rad="31750"/>
          </a:effectLst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Versuchsaufbau: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636DBDC-498B-803A-5AB1-1FBB73263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613" y="1868090"/>
            <a:ext cx="5082350" cy="3121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white light switch with two switches on it&#10;&#10;AI-generated content may be incorrect.">
            <a:extLst>
              <a:ext uri="{FF2B5EF4-FFF2-40B4-BE49-F238E27FC236}">
                <a16:creationId xmlns:a16="http://schemas.microsoft.com/office/drawing/2014/main" id="{E558A610-4ABD-B993-1090-1CC6F12BF6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30"/>
          <a:stretch/>
        </p:blipFill>
        <p:spPr>
          <a:xfrm>
            <a:off x="2815773" y="4989908"/>
            <a:ext cx="6560454" cy="1739898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8A54594-1D40-BB90-CCA9-662092A68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0963" y="1868090"/>
            <a:ext cx="4082933" cy="3121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16550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DB47A-30CB-C99A-F2A0-859C53622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urple flower on a plant&#10;&#10;AI-generated content may be incorrect.">
            <a:extLst>
              <a:ext uri="{FF2B5EF4-FFF2-40B4-BE49-F238E27FC236}">
                <a16:creationId xmlns:a16="http://schemas.microsoft.com/office/drawing/2014/main" id="{D856C267-D229-CEC0-1039-FE0A297CA0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15" b="98188" l="8000" r="90000">
                        <a14:foregroundMark x1="9500" y1="75693" x2="8083" y2="81237"/>
                        <a14:foregroundMark x1="8417" y1="75053" x2="9500" y2="80064"/>
                        <a14:foregroundMark x1="14250" y1="92644" x2="15083" y2="98188"/>
                        <a14:backgroundMark x1="60750" y1="77932" x2="64000" y2="80917"/>
                        <a14:backgroundMark x1="35000" y1="81343" x2="35583" y2="81343"/>
                        <a14:backgroundMark x1="40500" y1="75906" x2="40500" y2="75906"/>
                        <a14:backgroundMark x1="41583" y1="74520" x2="42250" y2="75160"/>
                        <a14:backgroundMark x1="38583" y1="80277" x2="38583" y2="80277"/>
                        <a14:backgroundMark x1="80500" y1="47015" x2="80500" y2="47015"/>
                        <a14:backgroundMark x1="80333" y1="47335" x2="80917" y2="47335"/>
                        <a14:backgroundMark x1="79917" y1="44456" x2="80000" y2="45416"/>
                        <a14:backgroundMark x1="79833" y1="42111" x2="80000" y2="44136"/>
                        <a14:backgroundMark x1="80000" y1="40725" x2="81583" y2="47335"/>
                        <a14:backgroundMark x1="81833" y1="42857" x2="85083" y2="47335"/>
                        <a14:backgroundMark x1="88333" y1="43177" x2="86167" y2="46908"/>
                        <a14:backgroundMark x1="86833" y1="43284" x2="91667" y2="44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716473" flipH="1">
            <a:off x="4032250" y="-921281"/>
            <a:ext cx="4127500" cy="32263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5D90A6-E172-D126-2E38-C8398C194A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850" y="260350"/>
            <a:ext cx="5232400" cy="1022350"/>
          </a:xfrm>
          <a:solidFill>
            <a:srgbClr val="000000">
              <a:alpha val="85098"/>
            </a:srgbClr>
          </a:solidFill>
          <a:effectLst>
            <a:softEdge rad="63500"/>
          </a:effectLst>
        </p:spPr>
        <p:txBody>
          <a:bodyPr/>
          <a:lstStyle/>
          <a:p>
            <a:pPr algn="l"/>
            <a:r>
              <a:rPr lang="de-DE" b="1" noProof="0" dirty="0"/>
              <a:t>Aktueller Stand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BED62C-626B-26BA-8689-CAA0C448C3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0850" y="1417638"/>
            <a:ext cx="9144000" cy="190341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Testergebnisse: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41411F-44D9-40C5-F571-19BD2942825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190" y="1759419"/>
            <a:ext cx="6315489" cy="5098581"/>
          </a:xfrm>
          <a:prstGeom prst="rect">
            <a:avLst/>
          </a:prstGeom>
        </p:spPr>
      </p:pic>
      <p:pic>
        <p:nvPicPr>
          <p:cNvPr id="8" name="Screen Recording 2025-02-24 183951">
            <a:hlinkClick r:id="" action="ppaction://media"/>
            <a:extLst>
              <a:ext uri="{FF2B5EF4-FFF2-40B4-BE49-F238E27FC236}">
                <a16:creationId xmlns:a16="http://schemas.microsoft.com/office/drawing/2014/main" id="{0CF3AB9B-6C86-3767-CCDC-75A46AD3187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88" end="5112.9791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875587" y="0"/>
            <a:ext cx="4316413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277CAB7-E683-EC36-9B24-1359B8324BF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428" y="0"/>
            <a:ext cx="4328729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6E4DF1D-096C-0F8B-BD7D-C03B5C6D0C4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32" y="0"/>
            <a:ext cx="4331368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E759680-5E6F-0EDB-428B-8CEC47CE40D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731" y="0"/>
            <a:ext cx="4300121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BB3977F-09CA-7297-15DC-7C336A0F552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428" y="0"/>
            <a:ext cx="4327270" cy="685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E0C003-45CC-8BEA-0B7D-44F4B92C2EE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004" y="0"/>
            <a:ext cx="4293848" cy="6858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64570E7-0143-9B40-059A-CD4B615DD6A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969" y="0"/>
            <a:ext cx="4302842" cy="6858000"/>
          </a:xfrm>
          <a:prstGeom prst="rect">
            <a:avLst/>
          </a:prstGeom>
        </p:spPr>
      </p:pic>
      <p:pic>
        <p:nvPicPr>
          <p:cNvPr id="9" name="Screen Recording 2025-02-24 184239">
            <a:hlinkClick r:id="" action="ppaction://media"/>
            <a:extLst>
              <a:ext uri="{FF2B5EF4-FFF2-40B4-BE49-F238E27FC236}">
                <a16:creationId xmlns:a16="http://schemas.microsoft.com/office/drawing/2014/main" id="{32069F6E-04DC-0695-CA64-B0ED08B2F71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7856537" y="0"/>
            <a:ext cx="4335463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AFC7217-73C4-CC59-AF8F-E5F53878CC81}"/>
              </a:ext>
            </a:extLst>
          </p:cNvPr>
          <p:cNvSpPr/>
          <p:nvPr/>
        </p:nvSpPr>
        <p:spPr>
          <a:xfrm>
            <a:off x="2993231" y="2957513"/>
            <a:ext cx="678657" cy="812587"/>
          </a:xfrm>
          <a:prstGeom prst="rect">
            <a:avLst/>
          </a:prstGeom>
          <a:solidFill>
            <a:srgbClr val="00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EDFE9BB-5AE8-8493-0317-0389E062D603}"/>
              </a:ext>
            </a:extLst>
          </p:cNvPr>
          <p:cNvSpPr/>
          <p:nvPr/>
        </p:nvSpPr>
        <p:spPr>
          <a:xfrm>
            <a:off x="2993230" y="4458706"/>
            <a:ext cx="678657" cy="812587"/>
          </a:xfrm>
          <a:prstGeom prst="rect">
            <a:avLst/>
          </a:prstGeom>
          <a:solidFill>
            <a:srgbClr val="00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F43453-8496-0FC2-D475-064ECFAE0C21}"/>
              </a:ext>
            </a:extLst>
          </p:cNvPr>
          <p:cNvSpPr/>
          <p:nvPr/>
        </p:nvSpPr>
        <p:spPr>
          <a:xfrm>
            <a:off x="3879387" y="2957513"/>
            <a:ext cx="2114219" cy="812587"/>
          </a:xfrm>
          <a:prstGeom prst="rect">
            <a:avLst/>
          </a:prstGeom>
          <a:solidFill>
            <a:srgbClr val="00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4DF1EA9-AA75-424D-A908-4ABEE329CFC2}"/>
              </a:ext>
            </a:extLst>
          </p:cNvPr>
          <p:cNvSpPr/>
          <p:nvPr/>
        </p:nvSpPr>
        <p:spPr>
          <a:xfrm>
            <a:off x="3879387" y="4458706"/>
            <a:ext cx="2114219" cy="812587"/>
          </a:xfrm>
          <a:prstGeom prst="rect">
            <a:avLst/>
          </a:prstGeom>
          <a:solidFill>
            <a:srgbClr val="00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B19601-C01B-42A2-2357-87469DC64C29}"/>
              </a:ext>
            </a:extLst>
          </p:cNvPr>
          <p:cNvSpPr txBox="1"/>
          <p:nvPr/>
        </p:nvSpPr>
        <p:spPr>
          <a:xfrm>
            <a:off x="6439678" y="3770100"/>
            <a:ext cx="499032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b="1" noProof="0" dirty="0"/>
              <a:t>Pilzkopf-Pilzkopf: 3,9kg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b="1" noProof="0" dirty="0"/>
              <a:t>Haken-Pilzkopf: 0,2kg</a:t>
            </a:r>
          </a:p>
        </p:txBody>
      </p:sp>
    </p:spTree>
    <p:extLst>
      <p:ext uri="{BB962C8B-B14F-4D97-AF65-F5344CB8AC3E}">
        <p14:creationId xmlns:p14="http://schemas.microsoft.com/office/powerpoint/2010/main" val="21424895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45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955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455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955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455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955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2455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3955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415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52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56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98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584E0-654B-10D2-DD5D-D5803D2D1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F291B-2169-1EF9-F163-A9663020A2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850" y="260350"/>
            <a:ext cx="9144000" cy="1022350"/>
          </a:xfrm>
        </p:spPr>
        <p:txBody>
          <a:bodyPr/>
          <a:lstStyle/>
          <a:p>
            <a:pPr algn="l"/>
            <a:r>
              <a:rPr lang="de-DE" b="1" noProof="0" dirty="0"/>
              <a:t>Ausblick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12B308-EBA8-EB18-A3AD-BCF121365F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514600"/>
            <a:ext cx="12190156" cy="43434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11841E7C-5764-B848-F462-BD1E2B468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0850" y="1417638"/>
            <a:ext cx="9144000" cy="57444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Timeline (vorläufig):</a:t>
            </a:r>
          </a:p>
        </p:txBody>
      </p:sp>
      <p:pic>
        <p:nvPicPr>
          <p:cNvPr id="5" name="Picture 4" descr="A purple flower on a plant&#10;&#10;AI-generated content may be incorrect.">
            <a:extLst>
              <a:ext uri="{FF2B5EF4-FFF2-40B4-BE49-F238E27FC236}">
                <a16:creationId xmlns:a16="http://schemas.microsoft.com/office/drawing/2014/main" id="{F1A8EBEA-D4C0-6254-0962-CD01EDCAF3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15" b="98188" l="8000" r="90000">
                        <a14:foregroundMark x1="9500" y1="75693" x2="8083" y2="81237"/>
                        <a14:foregroundMark x1="8417" y1="75053" x2="9500" y2="80064"/>
                        <a14:foregroundMark x1="14250" y1="92644" x2="15083" y2="98188"/>
                        <a14:backgroundMark x1="60750" y1="77932" x2="64000" y2="80917"/>
                        <a14:backgroundMark x1="35000" y1="81343" x2="35583" y2="81343"/>
                        <a14:backgroundMark x1="40500" y1="75906" x2="40500" y2="75906"/>
                        <a14:backgroundMark x1="41583" y1="74520" x2="42250" y2="75160"/>
                        <a14:backgroundMark x1="38583" y1="80277" x2="38583" y2="80277"/>
                        <a14:backgroundMark x1="80500" y1="47015" x2="80500" y2="47015"/>
                        <a14:backgroundMark x1="80333" y1="47335" x2="80917" y2="47335"/>
                        <a14:backgroundMark x1="79917" y1="44456" x2="80000" y2="45416"/>
                        <a14:backgroundMark x1="79833" y1="42111" x2="80000" y2="44136"/>
                        <a14:backgroundMark x1="80000" y1="40725" x2="81583" y2="47335"/>
                        <a14:backgroundMark x1="81833" y1="42857" x2="85083" y2="47335"/>
                        <a14:backgroundMark x1="88333" y1="43177" x2="86167" y2="46908"/>
                        <a14:backgroundMark x1="86833" y1="43284" x2="91667" y2="44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64217" flipH="1" flipV="1">
            <a:off x="8960445" y="696043"/>
            <a:ext cx="4068675" cy="31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356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F5EA2-6AFF-06BD-3EBA-0930BE67C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3B0CB-DE5B-2E68-824E-8F3E6377BA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850" y="260350"/>
            <a:ext cx="9144000" cy="1022350"/>
          </a:xfrm>
        </p:spPr>
        <p:txBody>
          <a:bodyPr/>
          <a:lstStyle/>
          <a:p>
            <a:pPr algn="l"/>
            <a:r>
              <a:rPr lang="de-DE" b="1" noProof="0" dirty="0"/>
              <a:t>Quellen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D32B6-EC04-E35D-EAE1-5CD993CF16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997" y="6202138"/>
            <a:ext cx="5612070" cy="44631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noProof="0" dirty="0"/>
              <a:t>Lehrbücher Bionik, wissenschaftlich</a:t>
            </a:r>
          </a:p>
        </p:txBody>
      </p:sp>
      <p:pic>
        <p:nvPicPr>
          <p:cNvPr id="5" name="Picture 4" descr="A purple flower on a plant&#10;&#10;AI-generated content may be incorrect.">
            <a:extLst>
              <a:ext uri="{FF2B5EF4-FFF2-40B4-BE49-F238E27FC236}">
                <a16:creationId xmlns:a16="http://schemas.microsoft.com/office/drawing/2014/main" id="{A87E2827-4263-77AF-7ED3-12A7A85159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5" b="98188" l="8000" r="90000">
                        <a14:foregroundMark x1="9500" y1="75693" x2="8083" y2="81237"/>
                        <a14:foregroundMark x1="8417" y1="75053" x2="9500" y2="80064"/>
                        <a14:foregroundMark x1="14250" y1="92644" x2="15083" y2="98188"/>
                        <a14:backgroundMark x1="60750" y1="77932" x2="64000" y2="80917"/>
                        <a14:backgroundMark x1="35000" y1="81343" x2="35583" y2="81343"/>
                        <a14:backgroundMark x1="40500" y1="75906" x2="40500" y2="75906"/>
                        <a14:backgroundMark x1="41583" y1="74520" x2="42250" y2="75160"/>
                        <a14:backgroundMark x1="38583" y1="80277" x2="38583" y2="80277"/>
                        <a14:backgroundMark x1="80500" y1="47015" x2="80500" y2="47015"/>
                        <a14:backgroundMark x1="80333" y1="47335" x2="80917" y2="47335"/>
                        <a14:backgroundMark x1="79917" y1="44456" x2="80000" y2="45416"/>
                        <a14:backgroundMark x1="79833" y1="42111" x2="80000" y2="44136"/>
                        <a14:backgroundMark x1="80000" y1="40725" x2="81583" y2="47335"/>
                        <a14:backgroundMark x1="81833" y1="42857" x2="85083" y2="47335"/>
                        <a14:backgroundMark x1="88333" y1="43177" x2="86167" y2="46908"/>
                        <a14:backgroundMark x1="86833" y1="43284" x2="91667" y2="44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9003968" y="-1"/>
            <a:ext cx="3188031" cy="2491977"/>
          </a:xfrm>
          <a:prstGeom prst="rect">
            <a:avLst/>
          </a:prstGeom>
        </p:spPr>
      </p:pic>
      <p:pic>
        <p:nvPicPr>
          <p:cNvPr id="6" name="Picture 5" descr="A close-up of a plant&#10;&#10;AI-generated content may be incorrect.">
            <a:extLst>
              <a:ext uri="{FF2B5EF4-FFF2-40B4-BE49-F238E27FC236}">
                <a16:creationId xmlns:a16="http://schemas.microsoft.com/office/drawing/2014/main" id="{70FC2B7E-2DB2-0DFF-AFAE-4F98A98C94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98" y="2234406"/>
            <a:ext cx="2806035" cy="3967733"/>
          </a:xfrm>
          <a:prstGeom prst="rect">
            <a:avLst/>
          </a:prstGeom>
        </p:spPr>
      </p:pic>
      <p:pic>
        <p:nvPicPr>
          <p:cNvPr id="8" name="Picture 7" descr="A cover of a book with a child holding a beaker&#10;&#10;AI-generated content may be incorrect.">
            <a:extLst>
              <a:ext uri="{FF2B5EF4-FFF2-40B4-BE49-F238E27FC236}">
                <a16:creationId xmlns:a16="http://schemas.microsoft.com/office/drawing/2014/main" id="{20700F9B-963A-687E-791B-4E9D29F66F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032" y="2234406"/>
            <a:ext cx="2806035" cy="39677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E60F4BA-00F9-3A03-C6C3-135260127331}"/>
              </a:ext>
            </a:extLst>
          </p:cNvPr>
          <p:cNvSpPr txBox="1"/>
          <p:nvPr/>
        </p:nvSpPr>
        <p:spPr>
          <a:xfrm>
            <a:off x="6197935" y="2752327"/>
            <a:ext cx="561207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noProof="0" dirty="0">
                <a:hlinkClick r:id="rId7"/>
              </a:rPr>
              <a:t>https://www.kindernetz.de/</a:t>
            </a:r>
            <a:r>
              <a:rPr lang="de-DE" sz="1200" noProof="0" dirty="0">
                <a:hlinkClick r:id="rId7"/>
              </a:rPr>
              <a:t>wissen/die-klette-100.html</a:t>
            </a:r>
            <a:endParaRPr lang="de-DE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noProof="0" dirty="0">
                <a:hlinkClick r:id="rId8"/>
              </a:rPr>
              <a:t>https://www.verbindungstechnik-primarschule.ch/</a:t>
            </a:r>
            <a:r>
              <a:rPr lang="de-DE" sz="1200" noProof="0" dirty="0">
                <a:hlinkClick r:id="rId8"/>
              </a:rPr>
              <a:t>wp-content/uploads/sites/112/2020/02/Klettverschluss-Druckvorlage.pdf</a:t>
            </a:r>
            <a:endParaRPr lang="de-DE" sz="12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noProof="0" dirty="0">
                <a:hlinkClick r:id="rId9"/>
              </a:rPr>
              <a:t>https://www.biokon.de/</a:t>
            </a:r>
            <a:r>
              <a:rPr lang="de-DE" sz="1200" noProof="0" dirty="0">
                <a:hlinkClick r:id="rId9"/>
              </a:rPr>
              <a:t>der-klettverschluss-als-klassiker-der-bionik/</a:t>
            </a:r>
            <a:endParaRPr lang="de-DE" sz="12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noProof="0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847902-3FCD-DE68-02F0-A978263C965F}"/>
              </a:ext>
            </a:extLst>
          </p:cNvPr>
          <p:cNvSpPr txBox="1">
            <a:spLocks/>
          </p:cNvSpPr>
          <p:nvPr/>
        </p:nvSpPr>
        <p:spPr>
          <a:xfrm>
            <a:off x="6197932" y="2306016"/>
            <a:ext cx="5612070" cy="446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noProof="0" dirty="0"/>
              <a:t>Internetquellen, vertrauenswürdig: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366DFCB1-AA06-D228-11E9-2EB04884FA42}"/>
              </a:ext>
            </a:extLst>
          </p:cNvPr>
          <p:cNvSpPr txBox="1">
            <a:spLocks/>
          </p:cNvSpPr>
          <p:nvPr/>
        </p:nvSpPr>
        <p:spPr>
          <a:xfrm>
            <a:off x="6197932" y="4351682"/>
            <a:ext cx="5612070" cy="446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noProof="0" dirty="0"/>
              <a:t>Internetquellen, für Allgemeinbild: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CC344C-8A5B-2E33-8938-6983932B80DB}"/>
              </a:ext>
            </a:extLst>
          </p:cNvPr>
          <p:cNvSpPr txBox="1"/>
          <p:nvPr/>
        </p:nvSpPr>
        <p:spPr>
          <a:xfrm>
            <a:off x="6197932" y="4797993"/>
            <a:ext cx="56120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noProof="0" dirty="0">
                <a:hlinkClick r:id="rId10"/>
              </a:rPr>
              <a:t>https://de.wikipedia.org/</a:t>
            </a:r>
            <a:r>
              <a:rPr lang="de-DE" sz="1200" noProof="0" dirty="0">
                <a:hlinkClick r:id="rId10"/>
              </a:rPr>
              <a:t>wiki/Kletten</a:t>
            </a:r>
            <a:endParaRPr lang="de-DE" sz="1200" noProof="0" dirty="0"/>
          </a:p>
          <a:p>
            <a:r>
              <a:rPr lang="de-DE" noProof="0" dirty="0"/>
              <a:t>3D-Modell (Leicht abgeändert)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noProof="0" dirty="0">
                <a:hlinkClick r:id="rId11"/>
              </a:rPr>
              <a:t>https://www.thingiverse.com/</a:t>
            </a:r>
            <a:r>
              <a:rPr lang="de-DE" sz="1200" noProof="0" dirty="0">
                <a:hlinkClick r:id="rId11"/>
              </a:rPr>
              <a:t>thing:12798</a:t>
            </a:r>
            <a:endParaRPr lang="de-DE" noProof="0" dirty="0"/>
          </a:p>
          <a:p>
            <a:r>
              <a:rPr lang="de-DE" dirty="0"/>
              <a:t>Bild Klette: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noProof="0" dirty="0">
                <a:hlinkClick r:id="rId12"/>
              </a:rPr>
              <a:t>https://png.pngtree.com/</a:t>
            </a:r>
            <a:r>
              <a:rPr lang="de-DE" sz="1200" noProof="0" dirty="0">
                <a:hlinkClick r:id="rId12"/>
              </a:rPr>
              <a:t>png-clipart/20231107/original/pngtree-inflorescence-of-greater-burdock-on-white-background-botany-photo-png-image_13516512.png</a:t>
            </a:r>
            <a:endParaRPr lang="de-DE" sz="1200" noProof="0" dirty="0"/>
          </a:p>
          <a:p>
            <a:endParaRPr lang="de-DE" sz="12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077052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78933A-6F23-7E16-BBF5-F10A9B81A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urple flower on a plant&#10;&#10;AI-generated content may be incorrect.">
            <a:extLst>
              <a:ext uri="{FF2B5EF4-FFF2-40B4-BE49-F238E27FC236}">
                <a16:creationId xmlns:a16="http://schemas.microsoft.com/office/drawing/2014/main" id="{DCDCB556-E400-3ED9-292F-941D18409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15" b="98188" l="8000" r="90000">
                        <a14:foregroundMark x1="9500" y1="75693" x2="8083" y2="81237"/>
                        <a14:foregroundMark x1="8417" y1="75053" x2="9500" y2="80064"/>
                        <a14:foregroundMark x1="14250" y1="92644" x2="15083" y2="98188"/>
                        <a14:backgroundMark x1="60750" y1="77932" x2="64000" y2="80917"/>
                        <a14:backgroundMark x1="35000" y1="81343" x2="35583" y2="81343"/>
                        <a14:backgroundMark x1="40500" y1="75906" x2="40500" y2="75906"/>
                        <a14:backgroundMark x1="41583" y1="74520" x2="42250" y2="75160"/>
                        <a14:backgroundMark x1="38583" y1="80277" x2="38583" y2="80277"/>
                        <a14:backgroundMark x1="80500" y1="47015" x2="80500" y2="47015"/>
                        <a14:backgroundMark x1="80333" y1="47335" x2="80917" y2="47335"/>
                        <a14:backgroundMark x1="79917" y1="44456" x2="80000" y2="45416"/>
                        <a14:backgroundMark x1="79833" y1="42111" x2="80000" y2="44136"/>
                        <a14:backgroundMark x1="80000" y1="40725" x2="81583" y2="47335"/>
                        <a14:backgroundMark x1="81833" y1="42857" x2="85083" y2="47335"/>
                        <a14:backgroundMark x1="88333" y1="43177" x2="86167" y2="46908"/>
                        <a14:backgroundMark x1="86833" y1="43284" x2="91667" y2="44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75371"/>
            <a:ext cx="9765506" cy="76333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DAEE6C-427A-1F30-FED1-5A877670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21643"/>
            <a:ext cx="9144000" cy="1788319"/>
          </a:xfrm>
          <a:solidFill>
            <a:srgbClr val="000000">
              <a:alpha val="85098"/>
            </a:srgbClr>
          </a:solidFill>
          <a:effectLst>
            <a:softEdge rad="317500"/>
          </a:effectLst>
        </p:spPr>
        <p:txBody>
          <a:bodyPr/>
          <a:lstStyle/>
          <a:p>
            <a:r>
              <a:rPr lang="de-DE" b="1" noProof="0" dirty="0"/>
              <a:t>Danke für eure Aufmerksamkeit!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424735-E327-3B88-FDBD-9051637E82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0872" y="3429000"/>
            <a:ext cx="2050256" cy="441325"/>
          </a:xfrm>
          <a:solidFill>
            <a:srgbClr val="000000">
              <a:alpha val="85098"/>
            </a:srgbClr>
          </a:solidFill>
          <a:effectLst>
            <a:softEdge rad="63500"/>
          </a:effectLst>
        </p:spPr>
        <p:txBody>
          <a:bodyPr/>
          <a:lstStyle/>
          <a:p>
            <a:r>
              <a:rPr lang="de-DE" noProof="0" dirty="0"/>
              <a:t>Noch Fragen?</a:t>
            </a:r>
          </a:p>
        </p:txBody>
      </p:sp>
    </p:spTree>
    <p:extLst>
      <p:ext uri="{BB962C8B-B14F-4D97-AF65-F5344CB8AC3E}">
        <p14:creationId xmlns:p14="http://schemas.microsoft.com/office/powerpoint/2010/main" val="18779640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275</Words>
  <Application>Microsoft Office PowerPoint</Application>
  <PresentationFormat>Widescreen</PresentationFormat>
  <Paragraphs>64</Paragraphs>
  <Slides>10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Klettverschluss</vt:lpstr>
      <vt:lpstr>Agenda</vt:lpstr>
      <vt:lpstr>Aktueller Stand</vt:lpstr>
      <vt:lpstr>Aktueller Stand</vt:lpstr>
      <vt:lpstr>Aktueller Stand</vt:lpstr>
      <vt:lpstr>Aktueller Stand</vt:lpstr>
      <vt:lpstr>Ausblick</vt:lpstr>
      <vt:lpstr>Quellen</vt:lpstr>
      <vt:lpstr>Danke für eure Aufmerksamkeit!</vt:lpstr>
      <vt:lpstr>Danke für eure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 MineGaming</dc:creator>
  <cp:lastModifiedBy>le MineGaming</cp:lastModifiedBy>
  <cp:revision>9</cp:revision>
  <dcterms:created xsi:type="dcterms:W3CDTF">2025-02-24T17:15:25Z</dcterms:created>
  <dcterms:modified xsi:type="dcterms:W3CDTF">2025-02-24T18:39:30Z</dcterms:modified>
</cp:coreProperties>
</file>

<file path=docProps/thumbnail.jpeg>
</file>